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3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6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A7650-2DCA-F78D-36C1-C15B24963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B2BD-0FAE-3D00-7A8A-07FD44F6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D0080-9C44-60DD-CF0A-14E5607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6CC168-9CDE-C5EC-62D9-F76BE7AB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7CBD98-C6B8-1F91-16F6-F6F40DB9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5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48EBF-5F9D-952A-6CF4-ACC63F6A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504B87-9302-C5B8-6C0E-B65C8984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472BA-AF35-9655-9118-0F8B8A9F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887F42-7C0A-A179-E273-EE0DA07B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C779B-D309-06EC-A2C1-80C073FF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708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664ACA-54A6-CF74-60C4-F73BB3803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EC3324-759E-5D30-6A5B-90F42D123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A2A88F-C142-744E-B47F-59C861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0440BE-9A14-FB1E-E3DD-ADFD37AB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7276A-5DE0-2B69-4430-17E638F8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C44CA-42C7-2AF5-B964-E64B2FE8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D6D3E-16E3-5247-B147-50822B80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A92A4-E7D2-E8FC-69D8-5C6923F0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10A012-9833-33EB-3E15-34301B8D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3E6D6-86E8-8C0F-CE31-01C77F76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36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4C188-DD35-01EA-00E6-5D6F38B2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AA06F3-F7C5-293B-7C85-891B1615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FB116E-103D-677C-4D9A-045F68D4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D0A34-47B8-3F7C-BDBB-7864580B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7552B4-76DC-5663-BEB3-350C3BC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32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6FC40-5777-7FB1-D82C-4E055BC8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8F30F-D066-6FAF-D2D3-1DADE090A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5C3876-8E71-43E7-62AB-0DC18CB1F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52B459-8948-9E6A-8819-3CE275E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5BD84B-48D2-566A-EC8B-3CFB28A1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8927AF-0521-A4EF-3136-8D54511B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513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C7EFA-9556-95C0-1DB9-A0336016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F7383-6743-6E79-22A3-4B75A0D6E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99120C-79EB-EF14-96E7-ACAEBBC5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CEEEEB-F99F-D024-2AB7-88FDAF46F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B9223B-11F0-0985-6FCE-06FEE5B3D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61A0CE-F841-5F0C-2E0D-F14D5860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60A6AB-BD49-C36B-A2D6-423CB7DC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F847B9-6A79-CE68-6824-A9A0F21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252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000A5-8C2C-D42D-3E2F-0D6B3FE5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149D49-B18A-2C48-CE00-D58053C1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A20271-FF95-F1EE-4108-97C4E8C6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9743A1-6C9D-4041-143B-EF45E100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455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59D9C9-0F7E-B012-993A-0B5EA1E8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A51C03-A5F0-DED9-F425-B51DFF05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B397B2-54F3-2739-0F76-E31132D3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153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1745B-266C-CA0C-14E4-68AFD7BB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C3673-1541-26C9-E729-193A4D011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8D2DBD-D412-3B40-22A3-B9471D6A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9D69C1-ED73-EC3B-ED9D-D5AC2945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2C931-2260-35E6-ACC8-A6C819F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F782AA-95C7-8158-2878-A3BB0F0A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08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D37D2-2A12-7BB7-42B3-04A7C594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B17A39-473F-81B5-020B-4A0E35147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AB6428-0A4B-BB93-6C85-CBA51CA06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81CB1F-F475-B9CE-2539-947C91F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0E657-0C0B-38CB-D78A-9A2EA25B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67C6CA-C785-C733-C5EB-3ADD0E1A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6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CC153C-8F11-FF4E-4D38-FFB2D79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FDBFB7-1333-1ED0-62E9-706980FE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C28EC-5392-185F-DA69-CEC92D6F7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515B-3F0A-4D49-872C-EC54EDC2CCD6}" type="datetimeFigureOut">
              <a:rPr lang="de-CH" smtClean="0"/>
              <a:t>30.10.2025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C3418-624A-DA9B-0ED9-003B12802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F68D58-829C-5EDA-C7F8-42D23DE59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EA8D-7988-4DAB-BB5B-99C84BAC19B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20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vbb-apbb.ch/anmeldeformular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.waelti@esb.ch" TargetMode="External"/><Relationship Id="rId3" Type="http://schemas.openxmlformats.org/officeDocument/2006/relationships/hyperlink" Target="mailto:livia.muehlheim@biel-bienne.ch" TargetMode="External"/><Relationship Id="rId7" Type="http://schemas.openxmlformats.org/officeDocument/2006/relationships/hyperlink" Target="mailto:kathrin.affolter@biel-bienne.ch" TargetMode="External"/><Relationship Id="rId2" Type="http://schemas.openxmlformats.org/officeDocument/2006/relationships/hyperlink" Target="mailto:daniel.gunziger@biel-bienne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holzer@holzerfami.ch" TargetMode="External"/><Relationship Id="rId11" Type="http://schemas.openxmlformats.org/officeDocument/2006/relationships/hyperlink" Target="mailto:sara.plutino@bibliobiel.ch" TargetMode="External"/><Relationship Id="rId5" Type="http://schemas.openxmlformats.org/officeDocument/2006/relationships/hyperlink" Target="mailto:sabrina.deubel@bluewin.ch" TargetMode="External"/><Relationship Id="rId10" Type="http://schemas.openxmlformats.org/officeDocument/2006/relationships/hyperlink" Target="mailto:luzius.brotbek@biel-bienne.ch" TargetMode="External"/><Relationship Id="rId4" Type="http://schemas.openxmlformats.org/officeDocument/2006/relationships/hyperlink" Target="mailto:farah.fasiolo@biel-bienne.ch" TargetMode="External"/><Relationship Id="rId9" Type="http://schemas.openxmlformats.org/officeDocument/2006/relationships/hyperlink" Target="mailto:evtelya.kaya@biel-bienne.c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hyperlink" Target="mailto:farah.fasiolo@biel-bienne.ch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hyperlink" Target="https://oeffentlichespersonal.ch/#dienstleistungen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hyperlink" Target="https://zv.rewardo.ch/" TargetMode="External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DED665-8823-6298-BD02-930071C67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fr-CH" sz="2800" dirty="0">
                <a:solidFill>
                  <a:srgbClr val="FFFFFF"/>
                </a:solidFill>
                <a:latin typeface="Outfit" pitchFamily="2" charset="0"/>
                <a:cs typeface="Akkurat TT Light" panose="020B0404020101020102" pitchFamily="34" charset="0"/>
              </a:rPr>
              <a:t>Présentation de l’Association du Personnel de la Ville de Biel/Bienne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1D3E3F-D1FE-ECAA-F924-BBEB659CA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fr-CH" sz="2000" dirty="0">
                <a:solidFill>
                  <a:srgbClr val="FFFFFF"/>
                </a:solidFill>
                <a:latin typeface="Outfit" pitchFamily="2" charset="0"/>
              </a:rPr>
              <a:t>Service social / </a:t>
            </a:r>
            <a:r>
              <a:rPr lang="fr-CH" sz="2000" dirty="0" err="1">
                <a:solidFill>
                  <a:srgbClr val="FFFFFF"/>
                </a:solidFill>
                <a:latin typeface="Outfit" pitchFamily="2" charset="0"/>
              </a:rPr>
              <a:t>Sozialdienst</a:t>
            </a:r>
            <a:endParaRPr lang="fr-CH" sz="2000" dirty="0">
              <a:solidFill>
                <a:srgbClr val="FFFFFF"/>
              </a:solidFill>
              <a:latin typeface="Outfit" pitchFamily="2" charset="0"/>
            </a:endParaRPr>
          </a:p>
          <a:p>
            <a:pPr algn="l"/>
            <a:r>
              <a:rPr lang="fr-CH" sz="2000" dirty="0">
                <a:solidFill>
                  <a:srgbClr val="FFFFFF"/>
                </a:solidFill>
                <a:latin typeface="Outfit" pitchFamily="2" charset="0"/>
              </a:rPr>
              <a:t>Jeudi 15 janvier 2026</a:t>
            </a:r>
          </a:p>
          <a:p>
            <a:pPr algn="l"/>
            <a:r>
              <a:rPr lang="fr-CH" sz="2000" dirty="0">
                <a:solidFill>
                  <a:srgbClr val="FFFFFF"/>
                </a:solidFill>
                <a:latin typeface="Outfit" pitchFamily="2" charset="0"/>
              </a:rPr>
              <a:t>Urs Stauffer</a:t>
            </a:r>
          </a:p>
        </p:txBody>
      </p:sp>
      <p:pic>
        <p:nvPicPr>
          <p:cNvPr id="8" name="Grafik 7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0D53405F-8DA3-3C2C-03CB-5E1E4BCF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" y="1058655"/>
            <a:ext cx="11351529" cy="2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941" y="649480"/>
            <a:ext cx="7379918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r>
              <a:rPr lang="fr-CH" sz="2400" b="1" dirty="0">
                <a:latin typeface="Outfit" pitchFamily="2" charset="0"/>
                <a:cs typeface="Akkurat TT Light" panose="020B0404020101020102" pitchFamily="34" charset="0"/>
              </a:rPr>
              <a:t>Vous pouvez vous inscrire via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dirty="0">
                <a:latin typeface="Outfit" pitchFamily="2" charset="0"/>
                <a:cs typeface="Akkurat TT Light" panose="020B0404020101020102" pitchFamily="34" charset="0"/>
              </a:rPr>
              <a:t>le site internet de l’APBB</a:t>
            </a:r>
          </a:p>
          <a:p>
            <a:pPr lvl="1"/>
            <a:r>
              <a:rPr lang="fr-CH" dirty="0">
                <a:latin typeface="Outfit" pitchFamily="2" charset="0"/>
                <a:cs typeface="Akkurat TT Light" panose="020B0404020101020102" pitchFamily="34" charset="0"/>
                <a:hlinkClick r:id="rId2"/>
              </a:rPr>
              <a:t>https://pvbb-apbb.ch/anmeldeformular.htm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dirty="0">
                <a:latin typeface="Outfit" pitchFamily="2" charset="0"/>
                <a:cs typeface="Akkurat TT Light" panose="020B0404020101020102" pitchFamily="34" charset="0"/>
              </a:rPr>
              <a:t>le dépliant de l’APBB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400" dirty="0">
                <a:latin typeface="Outfit" pitchFamily="2" charset="0"/>
                <a:cs typeface="Akkurat TT Light" panose="020B0404020101020102" pitchFamily="34" charset="0"/>
              </a:rPr>
              <a:t>le secrétariat de l’APBB</a:t>
            </a:r>
          </a:p>
          <a:p>
            <a:pPr marL="0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r>
              <a:rPr lang="fr-CH" b="1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334127-22AE-FD0D-3E95-6476B19B5258}"/>
              </a:ext>
            </a:extLst>
          </p:cNvPr>
          <p:cNvSpPr txBox="1"/>
          <p:nvPr/>
        </p:nvSpPr>
        <p:spPr>
          <a:xfrm>
            <a:off x="31129" y="2525591"/>
            <a:ext cx="3460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Comment devenir </a:t>
            </a:r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membre de l’APBB</a:t>
            </a:r>
            <a:r>
              <a:rPr lang="fr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01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Avez-vous d’autres questions?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endParaRPr lang="de-CH" b="1" dirty="0">
              <a:latin typeface="Outfit" pitchFamily="2" charset="0"/>
              <a:cs typeface="Akkurat TT Light" panose="020B0404020101020102" pitchFamily="34" charset="0"/>
            </a:endParaRPr>
          </a:p>
          <a:p>
            <a:pPr marL="457200" lvl="1" indent="0">
              <a:buNone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Merci de votre attention.</a:t>
            </a:r>
          </a:p>
          <a:p>
            <a:pPr marL="0" indent="0">
              <a:buNone/>
            </a:pPr>
            <a:r>
              <a:rPr lang="fr-CH" b="1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</p:txBody>
      </p:sp>
      <p:pic>
        <p:nvPicPr>
          <p:cNvPr id="8" name="Grafik 7" descr="Unendliche Fragezeichen in 3D-Rendering">
            <a:extLst>
              <a:ext uri="{FF2B5EF4-FFF2-40B4-BE49-F238E27FC236}">
                <a16:creationId xmlns:a16="http://schemas.microsoft.com/office/drawing/2014/main" id="{EBB3967B-0AF4-B56B-8106-70326047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3" y="1976710"/>
            <a:ext cx="3752976" cy="250198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EC86B1E-D6DD-DA5E-DBA4-8D93387339D9}"/>
              </a:ext>
            </a:extLst>
          </p:cNvPr>
          <p:cNvSpPr txBox="1"/>
          <p:nvPr/>
        </p:nvSpPr>
        <p:spPr>
          <a:xfrm>
            <a:off x="421723" y="2766809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07960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336" y="645836"/>
            <a:ext cx="7076941" cy="5546047"/>
          </a:xfrm>
        </p:spPr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Présentation de l’APBB</a:t>
            </a:r>
          </a:p>
          <a:p>
            <a:pPr lvl="1"/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Qui sommes-nous? </a:t>
            </a:r>
          </a:p>
          <a:p>
            <a:pPr lvl="1"/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Quelles sont nos prestations, nos activités?</a:t>
            </a:r>
          </a:p>
          <a:p>
            <a:pPr lvl="1"/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Qui sont les membres du comité?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Avantages de l’adhésion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Comparaison des cotisations APBB/SSP/UNIA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Comment devenir membre?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48E188-7342-B374-BF6B-A8EF896B1E70}"/>
              </a:ext>
            </a:extLst>
          </p:cNvPr>
          <p:cNvSpPr txBox="1"/>
          <p:nvPr/>
        </p:nvSpPr>
        <p:spPr>
          <a:xfrm>
            <a:off x="421723" y="2766809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1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792856" cy="5546047"/>
          </a:xfrm>
        </p:spPr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existe depuis 1907,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est indépendante de tout parti politique,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est neutre sur le plan confessionnel,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est largement ouverte à toutes les cultures,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latin typeface="Outfit" pitchFamily="2" charset="0"/>
                <a:cs typeface="Akkurat TT Light" panose="020B0404020101020102" pitchFamily="34" charset="0"/>
              </a:rPr>
              <a:t>e</a:t>
            </a:r>
            <a:r>
              <a:rPr lang="fr-CH" sz="26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st multilingue,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s’engage uniquement en faveur des intérêts des employé-e-s 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aide à résoudre tous leurs problèmes.</a:t>
            </a: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4D2B60-382E-1DD5-7F4A-426B27890F4D}"/>
              </a:ext>
            </a:extLst>
          </p:cNvPr>
          <p:cNvSpPr txBox="1"/>
          <p:nvPr/>
        </p:nvSpPr>
        <p:spPr>
          <a:xfrm>
            <a:off x="143969" y="2479424"/>
            <a:ext cx="3324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Association du Personnel de la Ville de Biel/Bienne</a:t>
            </a:r>
          </a:p>
        </p:txBody>
      </p:sp>
    </p:spTree>
    <p:extLst>
      <p:ext uri="{BB962C8B-B14F-4D97-AF65-F5344CB8AC3E}">
        <p14:creationId xmlns:p14="http://schemas.microsoft.com/office/powerpoint/2010/main" val="45066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vis-à-vis de l’employeur,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dans la sphère publique,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à l’Association centrale,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b="0" i="0" u="none" strike="noStrike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vis-à-vis des autres associations,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26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lors de toutes les révisions de lois et de règlements concernant le personnel.</a:t>
            </a: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4E30E7-41DB-F43E-FAFA-26DE39236391}"/>
              </a:ext>
            </a:extLst>
          </p:cNvPr>
          <p:cNvSpPr txBox="1"/>
          <p:nvPr/>
        </p:nvSpPr>
        <p:spPr>
          <a:xfrm>
            <a:off x="-3056" y="1751570"/>
            <a:ext cx="3483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dirty="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L’Association du Personnel de la Ville de Biel/Bienne représente les intérêts des employé-e-s</a:t>
            </a:r>
          </a:p>
        </p:txBody>
      </p:sp>
    </p:spTree>
    <p:extLst>
      <p:ext uri="{BB962C8B-B14F-4D97-AF65-F5344CB8AC3E}">
        <p14:creationId xmlns:p14="http://schemas.microsoft.com/office/powerpoint/2010/main" val="187890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374443"/>
            <a:ext cx="6555347" cy="5954281"/>
          </a:xfrm>
        </p:spPr>
        <p:txBody>
          <a:bodyPr anchor="t" anchorCtr="0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Contact / secrétariat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Daniel Gunziger	        Tél. 032 326 18 33</a:t>
            </a:r>
            <a:r>
              <a:rPr lang="fr-CH" sz="1300" dirty="0">
                <a:latin typeface="Outfit" pitchFamily="2" charset="0"/>
                <a:cs typeface="Akkurat TT Light" panose="020B0404020101020102" pitchFamily="34" charset="0"/>
              </a:rPr>
              <a:t>           </a:t>
            </a: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 </a:t>
            </a:r>
            <a:r>
              <a:rPr lang="fr-CH" sz="1300" b="0" i="0" u="sng" strike="noStrike" dirty="0" err="1">
                <a:latin typeface="Outfit" pitchFamily="2" charset="0"/>
                <a:cs typeface="Akkurat TT Light" panose="020B0404020101020102" pitchFamily="34" charset="0"/>
                <a:hlinkClick r:id="rId2"/>
              </a:rPr>
              <a:t>daniel.gunziger</a:t>
            </a:r>
            <a:r>
              <a:rPr lang="fr-CH" sz="1300" b="0" i="0" u="sng" strike="noStrike" dirty="0">
                <a:latin typeface="Outfit" pitchFamily="2" charset="0"/>
                <a:cs typeface="Akkurat TT Light" panose="020B0404020101020102" pitchFamily="34" charset="0"/>
                <a:hlinkClick r:id="rId2"/>
              </a:rPr>
              <a:t>(at)biel-bienne.ch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Co-président</a:t>
            </a: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Urs Stauffer   	        Tél. 079 375 16 57            </a:t>
            </a:r>
            <a:r>
              <a:rPr lang="fr-CH" sz="1300" b="0" i="0" u="sng" strike="noStrike" dirty="0" err="1">
                <a:solidFill>
                  <a:srgbClr val="3883CE"/>
                </a:solidFill>
                <a:latin typeface="Outfit" pitchFamily="2" charset="0"/>
                <a:cs typeface="Akkurat TT Light" panose="020B0404020101020102" pitchFamily="34" charset="0"/>
              </a:rPr>
              <a:t>urs.stauffer</a:t>
            </a:r>
            <a:r>
              <a:rPr lang="fr-CH" sz="1300" b="0" i="0" u="sng" strike="noStrike" dirty="0">
                <a:solidFill>
                  <a:srgbClr val="3883CE"/>
                </a:solidFill>
                <a:latin typeface="Outfit" pitchFamily="2" charset="0"/>
                <a:cs typeface="Akkurat TT Light" panose="020B0404020101020102" pitchFamily="34" charset="0"/>
              </a:rPr>
              <a:t>(at)bluewin.ch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Co-présidente</a:t>
            </a: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Livia Mühlheim   	        Tél. 032 326 20 65 </a:t>
            </a:r>
            <a:r>
              <a:rPr lang="fr-CH" sz="1300" dirty="0">
                <a:latin typeface="Outfit" pitchFamily="2" charset="0"/>
                <a:cs typeface="Akkurat TT Light" panose="020B0404020101020102" pitchFamily="34" charset="0"/>
              </a:rPr>
              <a:t>         </a:t>
            </a:r>
            <a:r>
              <a:rPr lang="fr-CH" sz="1300" b="0" i="0" u="sng" strike="noStrike" dirty="0" err="1">
                <a:latin typeface="Outfit" pitchFamily="2" charset="0"/>
                <a:cs typeface="Akkurat TT Light" panose="020B0404020101020102" pitchFamily="34" charset="0"/>
                <a:hlinkClick r:id="rId3"/>
              </a:rPr>
              <a:t>livia.muehlheim</a:t>
            </a:r>
            <a:r>
              <a:rPr lang="fr-CH" sz="1300" b="0" i="0" u="sng" strike="noStrike" dirty="0">
                <a:latin typeface="Outfit" pitchFamily="2" charset="0"/>
                <a:cs typeface="Akkurat TT Light" panose="020B0404020101020102" pitchFamily="34" charset="0"/>
                <a:hlinkClick r:id="rId3"/>
              </a:rPr>
              <a:t>(at)biel-bienne.ch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Finances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Farah Fasiolo 	       Tél. 032 326 23 43           </a:t>
            </a:r>
            <a:r>
              <a:rPr lang="fr-CH" sz="1300" u="sng" dirty="0" err="1">
                <a:latin typeface="Outfit" pitchFamily="2" charset="0"/>
                <a:cs typeface="Akkurat TT Light" panose="020B0404020101020102" pitchFamily="34" charset="0"/>
                <a:hlinkClick r:id="rId4"/>
              </a:rPr>
              <a:t>farah.fasiolo</a:t>
            </a:r>
            <a:r>
              <a:rPr lang="fr-CH" sz="1300" u="sng" dirty="0">
                <a:latin typeface="Outfit" pitchFamily="2" charset="0"/>
                <a:cs typeface="Akkurat TT Light" panose="020B0404020101020102" pitchFamily="34" charset="0"/>
                <a:hlinkClick r:id="rId4"/>
              </a:rPr>
              <a:t>(at)biel-bienne.ch</a:t>
            </a:r>
            <a:r>
              <a:rPr lang="fr-CH" sz="1300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Manifestations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Sabrina Deubel 	       	                            </a:t>
            </a:r>
            <a:r>
              <a:rPr lang="fr-CH" sz="1300" b="0" i="0" u="sng" strike="noStrike" dirty="0">
                <a:latin typeface="Outfit" pitchFamily="2" charset="0"/>
                <a:cs typeface="Akkurat TT Light" panose="020B0404020101020102" pitchFamily="34" charset="0"/>
                <a:hlinkClick r:id="rId5"/>
              </a:rPr>
              <a:t>sabrina.deubel(at)bluewin.ch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Association des retraités / Communication / Médias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 </a:t>
            </a: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Thomas Holzer	         Tél. 077 524 47 88         </a:t>
            </a:r>
            <a:r>
              <a:rPr lang="fr-CH" sz="1300" b="0" i="0" u="sng" strike="noStrike" dirty="0" err="1">
                <a:latin typeface="Outfit" pitchFamily="2" charset="0"/>
                <a:cs typeface="Akkurat TT Light" panose="020B0404020101020102" pitchFamily="34" charset="0"/>
                <a:hlinkClick r:id="rId6"/>
              </a:rPr>
              <a:t>thomasholzer</a:t>
            </a:r>
            <a:r>
              <a:rPr lang="fr-CH" sz="1300" b="0" i="0" u="sng" strike="noStrike" dirty="0">
                <a:latin typeface="Outfit" pitchFamily="2" charset="0"/>
                <a:cs typeface="Akkurat TT Light" panose="020B0404020101020102" pitchFamily="34" charset="0"/>
                <a:hlinkClick r:id="rId6"/>
              </a:rPr>
              <a:t>(at)holzerfami.ch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Membre du comité</a:t>
            </a: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Kathrin Affolter	        Tél. 032 326 11 65   </a:t>
            </a:r>
            <a:r>
              <a:rPr lang="fr-CH" sz="1300" dirty="0">
                <a:latin typeface="Outfit" pitchFamily="2" charset="0"/>
                <a:cs typeface="Akkurat TT Light" panose="020B0404020101020102" pitchFamily="34" charset="0"/>
              </a:rPr>
              <a:t>        </a:t>
            </a:r>
            <a:r>
              <a:rPr lang="fr-CH" sz="1300" b="0" i="0" u="sng" strike="noStrike" dirty="0" err="1">
                <a:latin typeface="Outfit" pitchFamily="2" charset="0"/>
                <a:cs typeface="Akkurat TT Light" panose="020B0404020101020102" pitchFamily="34" charset="0"/>
                <a:hlinkClick r:id="rId7"/>
              </a:rPr>
              <a:t>kathrin.affolter</a:t>
            </a:r>
            <a:r>
              <a:rPr lang="fr-CH" sz="1300" b="0" i="0" u="sng" strike="noStrike" dirty="0">
                <a:latin typeface="Outfit" pitchFamily="2" charset="0"/>
                <a:cs typeface="Akkurat TT Light" panose="020B0404020101020102" pitchFamily="34" charset="0"/>
                <a:hlinkClick r:id="rId7"/>
              </a:rPr>
              <a:t>(at)biel-bienne.ch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i="0" u="none" strike="noStrike" dirty="0">
                <a:latin typeface="Outfit" pitchFamily="2" charset="0"/>
                <a:cs typeface="Akkurat TT Light" panose="020B0404020101020102" pitchFamily="34" charset="0"/>
              </a:rPr>
              <a:t>Membre du comité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Michel Wälti (ESB</a:t>
            </a:r>
            <a:r>
              <a:rPr lang="fr-CH" sz="1300" dirty="0">
                <a:latin typeface="Outfit" pitchFamily="2" charset="0"/>
                <a:cs typeface="Akkurat TT Light" panose="020B0404020101020102" pitchFamily="34" charset="0"/>
              </a:rPr>
              <a:t>)	        </a:t>
            </a:r>
            <a:r>
              <a:rPr lang="fr-CH" sz="13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Tél. 032 321 13 72  </a:t>
            </a:r>
            <a:r>
              <a:rPr lang="fr-CH" sz="1300" dirty="0">
                <a:latin typeface="Outfit" pitchFamily="2" charset="0"/>
                <a:cs typeface="Akkurat TT Light" panose="020B0404020101020102" pitchFamily="34" charset="0"/>
              </a:rPr>
              <a:t>        </a:t>
            </a:r>
            <a:r>
              <a:rPr lang="fr-CH" sz="1300" b="0" i="0" u="sng" strike="noStrike" dirty="0" err="1">
                <a:latin typeface="Outfit" pitchFamily="2" charset="0"/>
                <a:cs typeface="Akkurat TT Light" panose="020B0404020101020102" pitchFamily="34" charset="0"/>
                <a:hlinkClick r:id="rId8"/>
              </a:rPr>
              <a:t>michel.waelti</a:t>
            </a:r>
            <a:r>
              <a:rPr lang="fr-CH" sz="1300" b="0" i="0" u="sng" strike="noStrike" dirty="0">
                <a:latin typeface="Outfit" pitchFamily="2" charset="0"/>
                <a:cs typeface="Akkurat TT Light" panose="020B0404020101020102" pitchFamily="34" charset="0"/>
                <a:hlinkClick r:id="rId8"/>
              </a:rPr>
              <a:t>(at)esb.ch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dirty="0">
                <a:latin typeface="Outfit" pitchFamily="2" charset="0"/>
                <a:cs typeface="Akkurat TT Light" panose="020B0404020101020102" pitchFamily="34" charset="0"/>
              </a:rPr>
              <a:t>Membre du comité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200" dirty="0">
                <a:latin typeface="Outfit" pitchFamily="2" charset="0"/>
                <a:cs typeface="Akkurat TT Light" panose="020B0404020101020102" pitchFamily="34" charset="0"/>
              </a:rPr>
              <a:t>Eftelya Kaya	        Tel. 032 326 25 23             </a:t>
            </a:r>
            <a:r>
              <a:rPr lang="de-CH" sz="1200" u="sng" dirty="0" err="1">
                <a:latin typeface="Outfit" pitchFamily="2" charset="0"/>
                <a:cs typeface="Akkurat TT Light" panose="020B0404020101020102" pitchFamily="34" charset="0"/>
                <a:hlinkClick r:id="rId9"/>
              </a:rPr>
              <a:t>eftelya.kaya</a:t>
            </a:r>
            <a:r>
              <a:rPr lang="de-CH" sz="1200" u="sng" dirty="0">
                <a:latin typeface="Outfit" pitchFamily="2" charset="0"/>
                <a:cs typeface="Akkurat TT Light" panose="020B0404020101020102" pitchFamily="34" charset="0"/>
                <a:hlinkClick r:id="rId9"/>
              </a:rPr>
              <a:t>(at)biel-bienne.ch</a:t>
            </a:r>
            <a:endParaRPr lang="de-CH" sz="1200" u="sng" dirty="0"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300" b="1" dirty="0">
                <a:latin typeface="Outfit" pitchFamily="2" charset="0"/>
                <a:cs typeface="Akkurat TT Light" panose="020B0404020101020102" pitchFamily="34" charset="0"/>
              </a:rPr>
              <a:t>Membre du comité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200" dirty="0">
                <a:latin typeface="Outfit" pitchFamily="2" charset="0"/>
                <a:cs typeface="Akkurat TT Light" panose="020B0404020101020102" pitchFamily="34" charset="0"/>
              </a:rPr>
              <a:t>Luzius Brotbek	        Tel. 032 326 19 32             </a:t>
            </a:r>
            <a:r>
              <a:rPr lang="de-CH" sz="1200" dirty="0" err="1">
                <a:latin typeface="Outfit" pitchFamily="2" charset="0"/>
                <a:cs typeface="Akkurat TT Light" panose="020B0404020101020102" pitchFamily="34" charset="0"/>
                <a:hlinkClick r:id="rId10"/>
              </a:rPr>
              <a:t>luzius.brotbek</a:t>
            </a:r>
            <a:r>
              <a:rPr lang="de-CH" sz="1200" dirty="0">
                <a:latin typeface="Outfit" pitchFamily="2" charset="0"/>
                <a:cs typeface="Akkurat TT Light" panose="020B0404020101020102" pitchFamily="34" charset="0"/>
                <a:hlinkClick r:id="rId10"/>
              </a:rPr>
              <a:t>(at)biel-bienne.ch</a:t>
            </a:r>
            <a:endParaRPr lang="de-CH" sz="1200" dirty="0">
              <a:latin typeface="Outfit" pitchFamily="2" charset="0"/>
              <a:cs typeface="Akkurat TT Light" panose="020B0404020101020102" pitchFamily="34" charset="0"/>
            </a:endParaRPr>
          </a:p>
          <a:p>
            <a:r>
              <a:rPr lang="fr-CH" sz="1300" b="1" dirty="0">
                <a:latin typeface="Outfit" pitchFamily="2" charset="0"/>
                <a:cs typeface="Akkurat TT Light" panose="020B0404020101020102" pitchFamily="34" charset="0"/>
              </a:rPr>
              <a:t>Membre du comité 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1200" dirty="0">
                <a:latin typeface="Outfit" pitchFamily="2" charset="0"/>
                <a:cs typeface="Akkurat TT Light" panose="020B0404020101020102" pitchFamily="34" charset="0"/>
              </a:rPr>
              <a:t>Sara Plutino (Stadtbibliothek   Tel. 079 742 53 76           </a:t>
            </a:r>
            <a:r>
              <a:rPr lang="de-CH" sz="1200" dirty="0" err="1">
                <a:latin typeface="Outfit" pitchFamily="2" charset="0"/>
                <a:cs typeface="Akkurat TT Light" panose="020B0404020101020102" pitchFamily="34" charset="0"/>
                <a:hlinkClick r:id="rId11"/>
              </a:rPr>
              <a:t>sara.plutino</a:t>
            </a:r>
            <a:r>
              <a:rPr lang="de-CH" sz="1200" dirty="0">
                <a:latin typeface="Outfit" pitchFamily="2" charset="0"/>
                <a:cs typeface="Akkurat TT Light" panose="020B0404020101020102" pitchFamily="34" charset="0"/>
                <a:hlinkClick r:id="rId11"/>
              </a:rPr>
              <a:t>(at)bibliobiel.ch</a:t>
            </a:r>
            <a:endParaRPr lang="de-CH" sz="1200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sz="1300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B1F331-68D3-6DD0-5734-DE743858E6C9}"/>
              </a:ext>
            </a:extLst>
          </p:cNvPr>
          <p:cNvSpPr txBox="1"/>
          <p:nvPr/>
        </p:nvSpPr>
        <p:spPr>
          <a:xfrm>
            <a:off x="421723" y="2766809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Comité</a:t>
            </a:r>
          </a:p>
        </p:txBody>
      </p:sp>
    </p:spTree>
    <p:extLst>
      <p:ext uri="{BB962C8B-B14F-4D97-AF65-F5344CB8AC3E}">
        <p14:creationId xmlns:p14="http://schemas.microsoft.com/office/powerpoint/2010/main" val="275473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795AC7-47AA-9908-FFB5-CC384B580DA4}"/>
              </a:ext>
            </a:extLst>
          </p:cNvPr>
          <p:cNvSpPr txBox="1"/>
          <p:nvPr/>
        </p:nvSpPr>
        <p:spPr>
          <a:xfrm>
            <a:off x="401417" y="2802496"/>
            <a:ext cx="30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Comité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B781F4-1D8E-661F-14DA-F3D44A40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6584" y="1173958"/>
            <a:ext cx="7080503" cy="47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08DC084-465F-5529-B095-7F33048C649B}"/>
              </a:ext>
            </a:extLst>
          </p:cNvPr>
          <p:cNvSpPr txBox="1">
            <a:spLocks/>
          </p:cNvSpPr>
          <p:nvPr/>
        </p:nvSpPr>
        <p:spPr>
          <a:xfrm>
            <a:off x="4451766" y="801880"/>
            <a:ext cx="7260621" cy="5546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Nous sommes le partenaire de négociation pour: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les salaires;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les allocations de renchérissement;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les classifications;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les promotions;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les modifications des règlements du personnel;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l’élaboration de conventions collectives de travail;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tous les problèmes de personnel;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l’APBB organise des évènements sociaux qui favorisent la convivialité et les échanges entre les membres.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553783-3069-C689-67DD-E50809CC7DCA}"/>
              </a:ext>
            </a:extLst>
          </p:cNvPr>
          <p:cNvSpPr txBox="1"/>
          <p:nvPr/>
        </p:nvSpPr>
        <p:spPr>
          <a:xfrm>
            <a:off x="413940" y="2661751"/>
            <a:ext cx="3089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Avantages de l’adhésion</a:t>
            </a:r>
          </a:p>
        </p:txBody>
      </p:sp>
    </p:spTree>
    <p:extLst>
      <p:ext uri="{BB962C8B-B14F-4D97-AF65-F5344CB8AC3E}">
        <p14:creationId xmlns:p14="http://schemas.microsoft.com/office/powerpoint/2010/main" val="109634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D537BE-8D86-F4CB-DE95-B7F7EF73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683316"/>
          </a:xfrm>
        </p:spPr>
        <p:txBody>
          <a:bodyPr anchor="ctr" anchorCtr="1">
            <a:normAutofit/>
          </a:bodyPr>
          <a:lstStyle/>
          <a:p>
            <a:pPr algn="r"/>
            <a:r>
              <a:rPr lang="fr-CH" sz="2800" b="1">
                <a:solidFill>
                  <a:schemeClr val="bg1"/>
                </a:solidFill>
                <a:latin typeface="Outfit" pitchFamily="2" charset="0"/>
                <a:cs typeface="Akkurat TT Light" panose="020B0404020101020102" pitchFamily="34" charset="0"/>
              </a:rPr>
              <a:t>Avantages de l’adhésion</a:t>
            </a:r>
            <a:br>
              <a:rPr lang="fr-CH" sz="4000" b="1" i="0" u="none" strike="noStrike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</a:br>
            <a:br>
              <a:rPr lang="fr-CH" sz="4000" b="1" i="0" u="none" strike="noStrike">
                <a:solidFill>
                  <a:srgbClr val="FFFFFF"/>
                </a:solidFill>
                <a:latin typeface="Outfit" pitchFamily="2" charset="0"/>
                <a:cs typeface="Akkurat TT Light" panose="020B0404020101020102" pitchFamily="34" charset="0"/>
              </a:rPr>
            </a:br>
            <a:endParaRPr lang="fr-CH" sz="4000" b="1" i="0" u="none" strike="noStrike">
              <a:solidFill>
                <a:srgbClr val="FFFFFF"/>
              </a:solidFill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D1EF-7FA4-8F00-46E9-2BC3F48B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endParaRPr lang="de-CH" b="1" i="0" u="none" strike="noStrike" dirty="0">
              <a:solidFill>
                <a:srgbClr val="000000"/>
              </a:solidFill>
              <a:effectLst/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08DC084-465F-5529-B095-7F33048C649B}"/>
              </a:ext>
            </a:extLst>
          </p:cNvPr>
          <p:cNvSpPr txBox="1">
            <a:spLocks/>
          </p:cNvSpPr>
          <p:nvPr/>
        </p:nvSpPr>
        <p:spPr>
          <a:xfrm>
            <a:off x="4428565" y="327171"/>
            <a:ext cx="7382435" cy="62497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Vous souhaitez en profiter vous aussi?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Cotisations avantageuses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4500" dirty="0">
              <a:solidFill>
                <a:srgbClr val="000000"/>
              </a:solidFill>
              <a:latin typeface="Outfit" pitchFamily="2" charset="0"/>
              <a:cs typeface="Akkurat TT Light" panose="020B0404020101020102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APBB = adhésion collective     CHF 50.00 / par an</a:t>
            </a:r>
            <a:b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</a:b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	             adhésion individuelle CHF 70.00 / par 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SSP = 0,8 % du revenu, au minimum environ 					        CHF 400.00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UNIA = 0,9 % du revenu, au minimum environ 					        CHF 450.00</a:t>
            </a:r>
          </a:p>
          <a:p>
            <a:pPr marL="457200" lvl="1" indent="0">
              <a:buNone/>
            </a:pPr>
            <a:endParaRPr lang="de-CH" sz="4500" dirty="0">
              <a:solidFill>
                <a:srgbClr val="000000"/>
              </a:solidFill>
              <a:latin typeface="Outfit" pitchFamily="2" charset="0"/>
              <a:cs typeface="Akkurat TT Light" panose="020B0404020101020102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Préservation des droits des employé-e-s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Amélioration des conditions de travail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Politique du personnel équitable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Politique salariale raisonnable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Politique sociale progressiste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Protection juridique des employé-e-s (après un an d’adhésion)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En cas de problèmes concrets et personnels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Soutien par un membre expérimenté du comité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sz="4500" dirty="0">
                <a:solidFill>
                  <a:srgbClr val="000000"/>
                </a:solidFill>
                <a:latin typeface="Outfit" pitchFamily="2" charset="0"/>
                <a:cs typeface="Akkurat TT Light" panose="020B0404020101020102" pitchFamily="34" charset="0"/>
              </a:rPr>
              <a:t>En cas de besoin, droit à des juristes spécialisés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Outfit" pitchFamily="2" charset="0"/>
              <a:cs typeface="Akkurat TT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7ADCA3-E0F3-A92C-2DB9-8800DF9B40EC}"/>
              </a:ext>
            </a:extLst>
          </p:cNvPr>
          <p:cNvSpPr txBox="1"/>
          <p:nvPr/>
        </p:nvSpPr>
        <p:spPr>
          <a:xfrm>
            <a:off x="214009" y="2766809"/>
            <a:ext cx="329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>
                <a:solidFill>
                  <a:schemeClr val="bg1">
                    <a:lumMod val="95000"/>
                  </a:schemeClr>
                </a:solidFill>
                <a:latin typeface="Outfit" pitchFamily="2" charset="0"/>
              </a:rPr>
              <a:t>Rabais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35E8D6-9380-2F6B-EF61-78DE02B3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82" y="2808242"/>
            <a:ext cx="1048431" cy="2420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BFEF27-9B6B-6A02-1F39-79303075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74" y="3432108"/>
            <a:ext cx="858595" cy="3226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D1C243-FAAC-9F8A-16E3-62793850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773" y="2975517"/>
            <a:ext cx="724351" cy="7063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186ED7-7700-5569-C1DB-58E43828F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331" y="3710892"/>
            <a:ext cx="634838" cy="6190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5FE1222-5D2D-4243-1E76-810EB7CCD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247" y="5875998"/>
            <a:ext cx="693080" cy="67586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3A4A261-56CE-432E-22FA-69B35EEA3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0247" y="4908735"/>
            <a:ext cx="561734" cy="5477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9678A4-D3F1-1DEC-62AF-A14353B5D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6310" y="4154694"/>
            <a:ext cx="716377" cy="69857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79F14AF-9E5E-6247-D24A-0286B26BD0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617" y="4327393"/>
            <a:ext cx="563526" cy="55395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F2C282F-EEFA-0A90-E66A-9D91810CD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0690" y="4929111"/>
            <a:ext cx="568071" cy="55395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B1EA98D0-ADD6-A471-4BB4-063E20196359}"/>
              </a:ext>
            </a:extLst>
          </p:cNvPr>
          <p:cNvSpPr txBox="1"/>
          <p:nvPr/>
        </p:nvSpPr>
        <p:spPr>
          <a:xfrm>
            <a:off x="5132797" y="4272660"/>
            <a:ext cx="57999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dirty="0">
                <a:latin typeface="Outfit" pitchFamily="2" charset="0"/>
              </a:rPr>
              <a:t>Rabais pour les employé-e-s municipaux</a:t>
            </a:r>
          </a:p>
          <a:p>
            <a:r>
              <a:rPr lang="fr-CH" sz="1200" dirty="0">
                <a:latin typeface="Outfit" pitchFamily="2" charset="0"/>
              </a:rPr>
              <a:t>Société de navigation de Bienne BSG: billets journaliers à CHF 25.00</a:t>
            </a:r>
          </a:p>
          <a:p>
            <a:r>
              <a:rPr lang="fr-CH" sz="1200" dirty="0">
                <a:latin typeface="Outfit" pitchFamily="2" charset="0"/>
              </a:rPr>
              <a:t>CTS Fitness: 25 % de rabais</a:t>
            </a:r>
          </a:p>
          <a:p>
            <a:r>
              <a:rPr lang="fr-CH" sz="1200" dirty="0">
                <a:latin typeface="Outfit" pitchFamily="2" charset="0"/>
              </a:rPr>
              <a:t>Université populaire de Bienne: 10 % de rabais (5 % si domicile en dehors de Bienne)</a:t>
            </a:r>
          </a:p>
          <a:p>
            <a:r>
              <a:rPr lang="fr-CH" sz="1200" dirty="0" err="1">
                <a:latin typeface="Outfit" pitchFamily="2" charset="0"/>
              </a:rPr>
              <a:t>Bildung</a:t>
            </a:r>
            <a:r>
              <a:rPr lang="fr-CH" sz="1200" dirty="0">
                <a:latin typeface="Outfit" pitchFamily="2" charset="0"/>
              </a:rPr>
              <a:t> Formation Biel Bienne: 10 % de rabais sur les cours et séminaires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38E4207-CB4A-BCFE-0F86-CEDF791CE696}"/>
              </a:ext>
            </a:extLst>
          </p:cNvPr>
          <p:cNvSpPr txBox="1"/>
          <p:nvPr/>
        </p:nvSpPr>
        <p:spPr>
          <a:xfrm>
            <a:off x="5129749" y="3597224"/>
            <a:ext cx="53198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dirty="0">
                <a:latin typeface="Outfit" pitchFamily="2" charset="0"/>
              </a:rPr>
              <a:t>Hypothèques</a:t>
            </a:r>
          </a:p>
          <a:p>
            <a:r>
              <a:rPr lang="fr-CH" sz="1200" dirty="0">
                <a:latin typeface="Outfit" pitchFamily="2" charset="0"/>
              </a:rPr>
              <a:t>Convention spéciale entre l’ACS et la Banque </a:t>
            </a:r>
            <a:r>
              <a:rPr lang="fr-CH" sz="1200" dirty="0" err="1">
                <a:latin typeface="Outfit" pitchFamily="2" charset="0"/>
              </a:rPr>
              <a:t>Cler</a:t>
            </a:r>
            <a:r>
              <a:rPr lang="fr-CH" sz="1200" dirty="0">
                <a:latin typeface="Outfit" pitchFamily="2" charset="0"/>
              </a:rPr>
              <a:t> avec des rabais du taux d’intérêt allant jusqu’à 0,3 %.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1B0DEDE-ED1D-90CB-3D0D-684F0FA6F0C5}"/>
              </a:ext>
            </a:extLst>
          </p:cNvPr>
          <p:cNvSpPr txBox="1"/>
          <p:nvPr/>
        </p:nvSpPr>
        <p:spPr>
          <a:xfrm>
            <a:off x="5129749" y="2527055"/>
            <a:ext cx="531983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dirty="0">
                <a:latin typeface="Outfit" pitchFamily="2" charset="0"/>
              </a:rPr>
              <a:t>Assurances</a:t>
            </a:r>
          </a:p>
          <a:p>
            <a:r>
              <a:rPr lang="fr-CH" sz="1200" dirty="0">
                <a:latin typeface="Outfit" pitchFamily="2" charset="0"/>
              </a:rPr>
              <a:t>Accord spécial de l’Association centrale suisse ACS avec Zurich </a:t>
            </a:r>
            <a:r>
              <a:rPr lang="fr-CH" sz="1200" dirty="0" err="1">
                <a:latin typeface="Outfit" pitchFamily="2" charset="0"/>
              </a:rPr>
              <a:t>Connect</a:t>
            </a:r>
            <a:r>
              <a:rPr lang="fr-CH" sz="1200" dirty="0">
                <a:latin typeface="Outfit" pitchFamily="2" charset="0"/>
              </a:rPr>
              <a:t> pour les primes les plus avantageuses de Suisse en matière d’assurance automobile, d’inventaire du ménage et de responsabilité civile privée.</a:t>
            </a:r>
          </a:p>
          <a:p>
            <a:r>
              <a:rPr lang="fr-CH" sz="1200" dirty="0">
                <a:latin typeface="Outfit" pitchFamily="2" charset="0"/>
              </a:rPr>
              <a:t>Rabais auprès d’ÖKK et de CPT.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7A0EE74-9C33-C376-3B8C-A4CE0F1F3169}"/>
              </a:ext>
            </a:extLst>
          </p:cNvPr>
          <p:cNvSpPr txBox="1"/>
          <p:nvPr/>
        </p:nvSpPr>
        <p:spPr>
          <a:xfrm>
            <a:off x="5132797" y="1465274"/>
            <a:ext cx="657412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dirty="0">
                <a:latin typeface="Outfit" pitchFamily="2" charset="0"/>
              </a:rPr>
              <a:t>Assurances</a:t>
            </a:r>
          </a:p>
          <a:p>
            <a:r>
              <a:rPr lang="fr-CH" sz="1200" dirty="0">
                <a:latin typeface="Outfit" pitchFamily="2" charset="0"/>
              </a:rPr>
              <a:t>Une convention spéciale de l’ACS avec l’assurance ARAG-Winterthur Protection juridique </a:t>
            </a:r>
          </a:p>
          <a:p>
            <a:r>
              <a:rPr lang="fr-CH" sz="1200" dirty="0">
                <a:latin typeface="Outfit" pitchFamily="2" charset="0"/>
              </a:rPr>
              <a:t>(droit du travail) est intégrée dans la cotisation de membre (ATTENTION: le droit à la protection juridique est acquis après l’adhésion à l’APBB). En outre, le site internet de l’ACS propose la possibilité de souscrire une assurance protection juridique privée.</a:t>
            </a:r>
          </a:p>
          <a:p>
            <a:endParaRPr lang="de-CH" sz="1200" dirty="0">
              <a:latin typeface="Outfit" pitchFamily="2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3F3A727-C273-EE89-4ACC-80E9E19AD5ED}"/>
              </a:ext>
            </a:extLst>
          </p:cNvPr>
          <p:cNvSpPr txBox="1"/>
          <p:nvPr/>
        </p:nvSpPr>
        <p:spPr>
          <a:xfrm>
            <a:off x="5129748" y="5351605"/>
            <a:ext cx="657412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dirty="0">
                <a:latin typeface="Outfit" pitchFamily="2" charset="0"/>
              </a:rPr>
              <a:t>Achats en ligne</a:t>
            </a:r>
          </a:p>
          <a:p>
            <a:r>
              <a:rPr lang="fr-CH" sz="1200" dirty="0">
                <a:latin typeface="Outfit" pitchFamily="2" charset="0"/>
              </a:rPr>
              <a:t>Pour vos achats en ligne sur le site </a:t>
            </a:r>
            <a:r>
              <a:rPr lang="fr-CH" sz="1200" dirty="0" err="1">
                <a:latin typeface="Outfit" pitchFamily="2" charset="0"/>
              </a:rPr>
              <a:t>Rewardo</a:t>
            </a:r>
            <a:r>
              <a:rPr lang="fr-CH" sz="1200" dirty="0">
                <a:latin typeface="Outfit" pitchFamily="2" charset="0"/>
              </a:rPr>
              <a:t>, rabais spéciaux auprès de plus de 100 boutiques </a:t>
            </a:r>
            <a:br>
              <a:rPr lang="fr-CH" sz="1200" dirty="0">
                <a:latin typeface="Outfit" pitchFamily="2" charset="0"/>
              </a:rPr>
            </a:br>
            <a:r>
              <a:rPr lang="fr-CH" sz="1200" dirty="0">
                <a:latin typeface="Outfit" pitchFamily="2" charset="0"/>
              </a:rPr>
              <a:t>en ligne </a:t>
            </a:r>
            <a:r>
              <a:rPr lang="fr-CH" sz="1200" dirty="0">
                <a:latin typeface="Outfit" pitchFamily="2" charset="0"/>
                <a:hlinkClick r:id="rId11"/>
              </a:rPr>
              <a:t>https://zv.rewardo.ch/</a:t>
            </a:r>
          </a:p>
          <a:p>
            <a:r>
              <a:rPr lang="fr-CH" sz="1200" dirty="0">
                <a:latin typeface="Outfit" pitchFamily="2" charset="0"/>
              </a:rPr>
              <a:t>Autres avantages et réductions sur </a:t>
            </a:r>
            <a:r>
              <a:rPr lang="fr-CH" sz="1200" dirty="0">
                <a:latin typeface="Outfit" pitchFamily="2" charset="0"/>
                <a:hlinkClick r:id="rId12"/>
              </a:rPr>
              <a:t>https://oeffentlichespersonal.ch/#dienstleistung</a:t>
            </a:r>
            <a:r>
              <a:rPr lang="fr-CH" sz="1200" dirty="0">
                <a:latin typeface="Outfit" pitchFamily="2" charset="0"/>
              </a:rPr>
              <a:t> </a:t>
            </a:r>
            <a:br>
              <a:rPr lang="fr-CH" sz="1200" dirty="0">
                <a:latin typeface="Outfit" pitchFamily="2" charset="0"/>
              </a:rPr>
            </a:br>
            <a:r>
              <a:rPr lang="fr-CH" sz="1200" dirty="0">
                <a:latin typeface="Outfit" pitchFamily="2" charset="0"/>
              </a:rPr>
              <a:t>Offres partenaires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473E075-886D-E04E-0CF0-8E1B0256D441}"/>
              </a:ext>
            </a:extLst>
          </p:cNvPr>
          <p:cNvSpPr txBox="1"/>
          <p:nvPr/>
        </p:nvSpPr>
        <p:spPr>
          <a:xfrm>
            <a:off x="5129749" y="450762"/>
            <a:ext cx="657412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b="1" dirty="0">
                <a:latin typeface="Outfit" pitchFamily="2" charset="0"/>
              </a:rPr>
              <a:t>Rabais pour les membres de l’Association du Personnel de la Ville de Biel/Bienne (APBB)</a:t>
            </a:r>
          </a:p>
          <a:p>
            <a:endParaRPr lang="fr-CH" sz="1400" b="1" dirty="0">
              <a:latin typeface="Outfit" pitchFamily="2" charset="0"/>
            </a:endParaRPr>
          </a:p>
          <a:p>
            <a:r>
              <a:rPr lang="fr-CH" sz="1200" dirty="0">
                <a:latin typeface="Outfit" pitchFamily="2" charset="0"/>
              </a:rPr>
              <a:t>Personne de contact pour les demandes et les détails:</a:t>
            </a:r>
            <a:endParaRPr lang="de-CH" sz="1200" dirty="0">
              <a:latin typeface="Outfit" pitchFamily="2" charset="0"/>
            </a:endParaRPr>
          </a:p>
          <a:p>
            <a:r>
              <a:rPr lang="fr-CH" sz="1200" dirty="0">
                <a:latin typeface="Outfit" pitchFamily="2" charset="0"/>
                <a:cs typeface="Akkurat TT Light" panose="020B0404020101020102" pitchFamily="34" charset="0"/>
              </a:rPr>
              <a:t>Farah </a:t>
            </a:r>
            <a:r>
              <a:rPr lang="fr-CH" sz="1200" dirty="0" err="1">
                <a:latin typeface="Outfit" pitchFamily="2" charset="0"/>
                <a:cs typeface="Akkurat TT Light" panose="020B0404020101020102" pitchFamily="34" charset="0"/>
              </a:rPr>
              <a:t>Fasiolo</a:t>
            </a:r>
            <a:r>
              <a:rPr lang="fr-CH" sz="1200" dirty="0">
                <a:latin typeface="Outfit" pitchFamily="2" charset="0"/>
                <a:cs typeface="Akkurat TT Light" panose="020B0404020101020102" pitchFamily="34" charset="0"/>
              </a:rPr>
              <a:t> 	</a:t>
            </a:r>
            <a:r>
              <a:rPr lang="fr-CH" sz="1200" b="0" i="0" u="none" strike="noStrike" dirty="0">
                <a:latin typeface="Outfit" pitchFamily="2" charset="0"/>
                <a:cs typeface="Akkurat TT Light" panose="020B0404020101020102" pitchFamily="34" charset="0"/>
              </a:rPr>
              <a:t>Tél. 032 326 23 43 	</a:t>
            </a:r>
            <a:r>
              <a:rPr lang="fr-CH" sz="1200" u="sng" dirty="0" err="1">
                <a:latin typeface="Outfit" pitchFamily="2" charset="0"/>
                <a:cs typeface="Akkurat TT Light" panose="020B0404020101020102" pitchFamily="34" charset="0"/>
                <a:hlinkClick r:id="rId13"/>
              </a:rPr>
              <a:t>farah.fasiolo</a:t>
            </a:r>
            <a:r>
              <a:rPr lang="fr-CH" sz="1200" u="sng" dirty="0">
                <a:latin typeface="Outfit" pitchFamily="2" charset="0"/>
                <a:cs typeface="Akkurat TT Light" panose="020B0404020101020102" pitchFamily="34" charset="0"/>
                <a:hlinkClick r:id="rId13"/>
              </a:rPr>
              <a:t>(at)biel-bienne.ch</a:t>
            </a:r>
            <a:r>
              <a:rPr lang="fr-CH" sz="1200" dirty="0">
                <a:latin typeface="Outfit" pitchFamily="2" charset="0"/>
                <a:cs typeface="Akkurat TT Light" panose="020B0404020101020102" pitchFamily="34" charset="0"/>
              </a:rPr>
              <a:t> </a:t>
            </a:r>
          </a:p>
          <a:p>
            <a:endParaRPr lang="de-CH" sz="120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8D3781-FDED-4C74-A438-1893F7782F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6E61BE-6EAB-4FEF-AECE-0F9D8F2F3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6F559-7C74-43E2-AE0E-E79202193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Breitbild</PresentationFormat>
  <Paragraphs>126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Outfit</vt:lpstr>
      <vt:lpstr>Symbol</vt:lpstr>
      <vt:lpstr>Wingdings</vt:lpstr>
      <vt:lpstr>Office</vt:lpstr>
      <vt:lpstr>Présentation de l’Association du Personnel de la Ville de Biel/Bienne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Avantages de l’adhésion  </vt:lpstr>
      <vt:lpstr>PowerPoint-Präsentation</vt:lpstr>
      <vt:lpstr>PowerPoint-Präsentation</vt:lpstr>
      <vt:lpstr>PowerPoint-Präsentation</vt:lpstr>
    </vt:vector>
  </TitlesOfParts>
  <Company>ESB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des Personalverband der Stadt Biel/Bienne</dc:title>
  <dc:creator>Waelti Michel</dc:creator>
  <cp:lastModifiedBy>thomas holzer</cp:lastModifiedBy>
  <cp:revision>17</cp:revision>
  <dcterms:created xsi:type="dcterms:W3CDTF">2024-02-13T08:36:01Z</dcterms:created>
  <dcterms:modified xsi:type="dcterms:W3CDTF">2025-10-30T13:50:35Z</dcterms:modified>
</cp:coreProperties>
</file>